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19.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332"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271" r:id="rId16"/>
    <p:sldId id="273" r:id="rId17"/>
    <p:sldId id="272" r:id="rId18"/>
    <p:sldId id="320" r:id="rId19"/>
    <p:sldId id="298" r:id="rId20"/>
    <p:sldId id="292" r:id="rId21"/>
    <p:sldId id="296" r:id="rId22"/>
    <p:sldId id="278" r:id="rId23"/>
    <p:sldId id="279" r:id="rId24"/>
    <p:sldId id="299" r:id="rId25"/>
    <p:sldId id="329" r:id="rId26"/>
    <p:sldId id="330" r:id="rId27"/>
    <p:sldId id="328" r:id="rId28"/>
    <p:sldId id="307" r:id="rId29"/>
    <p:sldId id="327" r:id="rId30"/>
    <p:sldId id="290" r:id="rId31"/>
    <p:sldId id="291" r:id="rId32"/>
    <p:sldId id="300" r:id="rId33"/>
    <p:sldId id="301" r:id="rId34"/>
    <p:sldId id="302" r:id="rId35"/>
    <p:sldId id="303" r:id="rId36"/>
    <p:sldId id="304" r:id="rId37"/>
    <p:sldId id="305" r:id="rId38"/>
    <p:sldId id="306" r:id="rId39"/>
    <p:sldId id="312" r:id="rId40"/>
    <p:sldId id="326" r:id="rId41"/>
    <p:sldId id="313" r:id="rId42"/>
    <p:sldId id="319" r:id="rId43"/>
    <p:sldId id="314" r:id="rId44"/>
    <p:sldId id="315" r:id="rId45"/>
    <p:sldId id="316" r:id="rId46"/>
    <p:sldId id="321" r:id="rId47"/>
    <p:sldId id="322" r:id="rId48"/>
    <p:sldId id="323" r:id="rId49"/>
    <p:sldId id="33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73208" autoAdjust="0"/>
  </p:normalViewPr>
  <p:slideViewPr>
    <p:cSldViewPr snapToGrid="0" snapToObjects="1">
      <p:cViewPr>
        <p:scale>
          <a:sx n="81" d="100"/>
          <a:sy n="81" d="100"/>
        </p:scale>
        <p:origin x="-1888" y="-80"/>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10/12/15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10/12/15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15</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21</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23</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31</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35</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36</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37</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38</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40</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41</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42</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44</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46</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48</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49</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a:t>
            </a:r>
            <a:r>
              <a:rPr lang="en-US" baseline="0" smtClean="0"/>
              <a:t>in the affirmative</a:t>
            </a:r>
            <a:r>
              <a:rPr lang="en-US" baseline="0" dirty="0" smtClean="0"/>
              <a:t>,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10/12/15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10/12/15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10/12/15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10/12/15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10/12/15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png"/><Relationship Id="rId8" Type="http://schemas.openxmlformats.org/officeDocument/2006/relationships/image" Target="../media/image33.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7.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6.jpg"/><Relationship Id="rId5" Type="http://schemas.openxmlformats.org/officeDocument/2006/relationships/hyperlink" Target="http://kcsrk.info/Quelea/" TargetMode="External"/><Relationship Id="rId6" Type="http://schemas.openxmlformats.org/officeDocument/2006/relationships/image" Target="../media/image3.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4.emf"/><Relationship Id="rId5" Type="http://schemas.openxmlformats.org/officeDocument/2006/relationships/image" Target="../media/image38.emf"/><Relationship Id="rId6" Type="http://schemas.openxmlformats.org/officeDocument/2006/relationships/image" Target="../media/image73.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pic>
        <p:nvPicPr>
          <p:cNvPr id="8" name="Picture 7"/>
          <p:cNvPicPr>
            <a:picLocks noChangeAspect="1"/>
          </p:cNvPicPr>
          <p:nvPr/>
        </p:nvPicPr>
        <p:blipFill>
          <a:blip r:embed="rId5"/>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3569204118"/>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1023321" y="5432827"/>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3560950" y="4978988"/>
            <a:ext cx="1234339" cy="68467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pic>
        <p:nvPicPr>
          <p:cNvPr id="15" name="Picture 14"/>
          <p:cNvPicPr>
            <a:picLocks noChangeAspect="1"/>
          </p:cNvPicPr>
          <p:nvPr/>
        </p:nvPicPr>
        <p:blipFill>
          <a:blip r:embed="rId5"/>
          <a:stretch>
            <a:fillRect/>
          </a:stretch>
        </p:blipFill>
        <p:spPr>
          <a:xfrm>
            <a:off x="4795288" y="6147742"/>
            <a:ext cx="2044700" cy="342900"/>
          </a:xfrm>
          <a:prstGeom prst="rect">
            <a:avLst/>
          </a:prstGeom>
        </p:spPr>
      </p:pic>
      <p:sp>
        <p:nvSpPr>
          <p:cNvPr id="16" name="TextBox 15"/>
          <p:cNvSpPr txBox="1"/>
          <p:nvPr/>
        </p:nvSpPr>
        <p:spPr>
          <a:xfrm>
            <a:off x="2515718" y="6079104"/>
            <a:ext cx="2279570" cy="461665"/>
          </a:xfrm>
          <a:prstGeom prst="rect">
            <a:avLst/>
          </a:prstGeom>
          <a:noFill/>
        </p:spPr>
        <p:txBody>
          <a:bodyPr wrap="square" rtlCol="0">
            <a:spAutoFit/>
          </a:bodyPr>
          <a:lstStyle/>
          <a:p>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82370" y="37947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oper1(…)</a:t>
              </a:r>
              <a:endParaRPr lang="en-US" dirty="0"/>
            </a:p>
          </p:txBody>
        </p:sp>
      </p:grpSp>
      <p:sp>
        <p:nvSpPr>
          <p:cNvPr id="13" name="Oval 12"/>
          <p:cNvSpPr/>
          <p:nvPr/>
        </p:nvSpPr>
        <p:spPr>
          <a:xfrm>
            <a:off x="3740240"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37947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endParaRPr lang="en-US" dirty="0"/>
            </a:p>
          </p:txBody>
        </p:sp>
      </p:grpSp>
      <p:sp>
        <p:nvSpPr>
          <p:cNvPr id="17" name="Oval 16"/>
          <p:cNvSpPr/>
          <p:nvPr/>
        </p:nvSpPr>
        <p:spPr>
          <a:xfrm>
            <a:off x="4838084"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47311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43177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42774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p>
          <a:p>
            <a:pPr algn="ctr"/>
            <a:endParaRPr lang="en-US" dirty="0"/>
          </a:p>
          <a:p>
            <a:pPr algn="ctr"/>
            <a:r>
              <a:rPr lang="en-US" dirty="0" smtClean="0"/>
              <a:t>oper3(…)</a:t>
            </a:r>
            <a:endParaRPr lang="en-US" dirty="0"/>
          </a:p>
        </p:txBody>
      </p:sp>
      <p:sp>
        <p:nvSpPr>
          <p:cNvPr id="23" name="Oval 22"/>
          <p:cNvSpPr/>
          <p:nvPr/>
        </p:nvSpPr>
        <p:spPr>
          <a:xfrm>
            <a:off x="4844767" y="51307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48918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51307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4"/>
          <a:stretch>
            <a:fillRect/>
          </a:stretch>
        </p:blipFill>
        <p:spPr>
          <a:xfrm>
            <a:off x="821586" y="6045550"/>
            <a:ext cx="7949373" cy="558427"/>
          </a:xfrm>
          <a:prstGeom prst="rect">
            <a:avLst/>
          </a:prstGeom>
        </p:spPr>
      </p:pic>
      <p:sp>
        <p:nvSpPr>
          <p:cNvPr id="22" name="TextBox 21"/>
          <p:cNvSpPr txBox="1"/>
          <p:nvPr/>
        </p:nvSpPr>
        <p:spPr>
          <a:xfrm>
            <a:off x="220842" y="3152401"/>
            <a:ext cx="2483511"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26" name="Content Placeholder 2"/>
          <p:cNvSpPr>
            <a:spLocks noGrp="1"/>
          </p:cNvSpPr>
          <p:nvPr>
            <p:ph idx="1"/>
          </p:nvPr>
        </p:nvSpPr>
        <p:spPr>
          <a:xfrm>
            <a:off x="512272" y="936233"/>
            <a:ext cx="8229600" cy="1420660"/>
          </a:xfrm>
        </p:spPr>
        <p:txBody>
          <a:bodyPr>
            <a:normAutofit/>
          </a:bodyPr>
          <a:lstStyle/>
          <a:p>
            <a:r>
              <a:rPr lang="en-US" sz="2400" dirty="0" smtClean="0"/>
              <a:t>Generalizing to transactions is easy.</a:t>
            </a:r>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a:solidFill>
                  <a:srgbClr val="000000"/>
                </a:solidFill>
                <a:latin typeface="Consolas"/>
                <a:cs typeface="Consolas"/>
              </a:rPr>
              <a:t>)</a:t>
            </a:r>
          </a:p>
          <a:p>
            <a:pPr lvl="1"/>
            <a:r>
              <a:rPr lang="en-US" sz="2000" dirty="0" smtClean="0"/>
              <a:t>Derived relation: </a:t>
            </a:r>
          </a:p>
        </p:txBody>
      </p:sp>
      <p:pic>
        <p:nvPicPr>
          <p:cNvPr id="27" name="Picture 26"/>
          <p:cNvPicPr>
            <a:picLocks noChangeAspect="1"/>
          </p:cNvPicPr>
          <p:nvPr/>
        </p:nvPicPr>
        <p:blipFill>
          <a:blip r:embed="rId5"/>
          <a:stretch>
            <a:fillRect/>
          </a:stretch>
        </p:blipFill>
        <p:spPr>
          <a:xfrm>
            <a:off x="1359360" y="2068059"/>
            <a:ext cx="7611180" cy="288834"/>
          </a:xfrm>
          <a:prstGeom prst="rect">
            <a:avLst/>
          </a:prstGeom>
        </p:spPr>
      </p:pic>
      <p:sp>
        <p:nvSpPr>
          <p:cNvPr id="30" name="Content Placeholder 2"/>
          <p:cNvSpPr txBox="1">
            <a:spLocks/>
          </p:cNvSpPr>
          <p:nvPr/>
        </p:nvSpPr>
        <p:spPr>
          <a:xfrm>
            <a:off x="512272" y="2395352"/>
            <a:ext cx="822960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Isolation guarantees of stores can now be specified.</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0" grpId="0"/>
      <p:bldP spid="21" grpId="0" animBg="1"/>
      <p:bldP spid="23" grpId="0" animBg="1"/>
      <p:bldP spid="28"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2327651"/>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2962408"/>
            <a:ext cx="7791961" cy="877473"/>
          </a:xfrm>
          <a:prstGeom prst="rect">
            <a:avLst/>
          </a:prstGeom>
        </p:spPr>
      </p:pic>
      <p:pic>
        <p:nvPicPr>
          <p:cNvPr id="11" name="Picture 10"/>
          <p:cNvPicPr>
            <a:picLocks noChangeAspect="1"/>
          </p:cNvPicPr>
          <p:nvPr/>
        </p:nvPicPr>
        <p:blipFill>
          <a:blip r:embed="rId4"/>
          <a:stretch>
            <a:fillRect/>
          </a:stretch>
        </p:blipFill>
        <p:spPr>
          <a:xfrm>
            <a:off x="1389529" y="4950197"/>
            <a:ext cx="7009107" cy="1110732"/>
          </a:xfrm>
          <a:prstGeom prst="rect">
            <a:avLst/>
          </a:prstGeom>
        </p:spPr>
      </p:pic>
      <p:sp>
        <p:nvSpPr>
          <p:cNvPr id="13" name="TextBox 12"/>
          <p:cNvSpPr txBox="1"/>
          <p:nvPr/>
        </p:nvSpPr>
        <p:spPr>
          <a:xfrm>
            <a:off x="220841" y="4045565"/>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552641"/>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1368985"/>
            <a:ext cx="7949373" cy="558427"/>
          </a:xfrm>
          <a:prstGeom prst="rect">
            <a:avLst/>
          </a:prstGeom>
        </p:spPr>
      </p:pic>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16154"/>
            <a:ext cx="2298509" cy="915122"/>
          </a:xfrm>
          <a:prstGeom prst="rect">
            <a:avLst/>
          </a:prstGeom>
        </p:spPr>
      </p:pic>
      <p:sp>
        <p:nvSpPr>
          <p:cNvPr id="5" name="Rectangle 4"/>
          <p:cNvSpPr/>
          <p:nvPr/>
        </p:nvSpPr>
        <p:spPr>
          <a:xfrm>
            <a:off x="2962290" y="4710330"/>
            <a:ext cx="3748392" cy="523220"/>
          </a:xfrm>
          <a:prstGeom prst="rect">
            <a:avLst/>
          </a:prstGeom>
        </p:spPr>
        <p:txBody>
          <a:bodyPr wrap="none">
            <a:spAutoFit/>
          </a:bodyPr>
          <a:lstStyle/>
          <a:p>
            <a:r>
              <a:rPr lang="en-US" sz="2800" dirty="0" smtClean="0">
                <a:hlinkClick r:id="rId5"/>
              </a:rPr>
              <a:t>http://kcsrk.info/Quelea</a:t>
            </a:r>
            <a:endParaRPr lang="en-US" sz="2800" dirty="0"/>
          </a:p>
        </p:txBody>
      </p:sp>
      <p:pic>
        <p:nvPicPr>
          <p:cNvPr id="6" name="Picture 5"/>
          <p:cNvPicPr>
            <a:picLocks noChangeAspect="1"/>
          </p:cNvPicPr>
          <p:nvPr/>
        </p:nvPicPr>
        <p:blipFill>
          <a:blip r:embed="rId6"/>
          <a:stretch>
            <a:fillRect/>
          </a:stretch>
        </p:blipFill>
        <p:spPr>
          <a:xfrm>
            <a:off x="7249507" y="4295481"/>
            <a:ext cx="1235364" cy="1235364"/>
          </a:xfrm>
          <a:prstGeom prst="rect">
            <a:avLst/>
          </a:prstGeom>
        </p:spPr>
      </p:pic>
    </p:spTree>
    <p:custDataLst>
      <p:tags r:id="rId1"/>
    </p:custDataLst>
    <p:extLst>
      <p:ext uri="{BB962C8B-B14F-4D97-AF65-F5344CB8AC3E}">
        <p14:creationId xmlns:p14="http://schemas.microsoft.com/office/powerpoint/2010/main" val="318813975"/>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Committed (Atomicity)</a:t>
            </a:r>
            <a:endParaRPr lang="en-US" dirty="0"/>
          </a:p>
        </p:txBody>
      </p:sp>
      <p:grpSp>
        <p:nvGrpSpPr>
          <p:cNvPr id="9" name="Group 8"/>
          <p:cNvGrpSpPr/>
          <p:nvPr/>
        </p:nvGrpSpPr>
        <p:grpSpPr>
          <a:xfrm>
            <a:off x="1782370" y="23006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3006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2370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28236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27833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6366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3977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6366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1374404" y="4537528"/>
            <a:ext cx="6395192" cy="449249"/>
          </a:xfrm>
          <a:prstGeom prst="rect">
            <a:avLst/>
          </a:prstGeom>
        </p:spPr>
      </p:pic>
    </p:spTree>
    <p:extLst>
      <p:ext uri="{BB962C8B-B14F-4D97-AF65-F5344CB8AC3E}">
        <p14:creationId xmlns:p14="http://schemas.microsoft.com/office/powerpoint/2010/main" val="951347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3"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314823" cy="461665"/>
          </a:xfrm>
          <a:prstGeom prst="rect">
            <a:avLst/>
          </a:prstGeom>
          <a:noFill/>
        </p:spPr>
        <p:txBody>
          <a:bodyPr wrap="none" rtlCol="0">
            <a:spAutoFit/>
          </a:bodyPr>
          <a:lstStyle/>
          <a:p>
            <a:r>
              <a:rPr lang="en-US" sz="2400" dirty="0" smtClean="0">
                <a:latin typeface="Minion Pro"/>
                <a:cs typeface="Minion Pro"/>
              </a:rPr>
              <a:t>Atomicity + Repeatable read should return the same value</a:t>
            </a:r>
            <a:endParaRPr lang="en-US" sz="2400" dirty="0">
              <a:latin typeface="Minion Pro"/>
              <a:cs typeface="Minion Pro"/>
            </a:endParaRPr>
          </a:p>
        </p:txBody>
      </p:sp>
      <p:sp>
        <p:nvSpPr>
          <p:cNvPr id="25" name="TextBox 24"/>
          <p:cNvSpPr txBox="1"/>
          <p:nvPr/>
        </p:nvSpPr>
        <p:spPr>
          <a:xfrm>
            <a:off x="3605621" y="1472061"/>
            <a:ext cx="1620957" cy="461665"/>
          </a:xfrm>
          <a:prstGeom prst="rect">
            <a:avLst/>
          </a:prstGeom>
          <a:noFill/>
        </p:spPr>
        <p:txBody>
          <a:bodyPr wrap="none" rtlCol="0">
            <a:spAutoFit/>
          </a:bodyPr>
          <a:lstStyle/>
          <a:p>
            <a:r>
              <a:rPr lang="en-US" sz="2400" dirty="0" smtClean="0">
                <a:latin typeface="Minion Pro"/>
                <a:cs typeface="Minion Pro"/>
                <a:sym typeface="Wingdings"/>
              </a:rPr>
              <a:t> </a:t>
            </a:r>
            <a:r>
              <a:rPr lang="en-US" sz="2400" i="1" dirty="0" smtClean="0">
                <a:solidFill>
                  <a:srgbClr val="0000FF"/>
                </a:solidFill>
                <a:latin typeface="Minion Pro"/>
                <a:cs typeface="Minion Pro"/>
                <a:sym typeface="Wingdings"/>
              </a:rPr>
              <a:t>snapshot</a:t>
            </a:r>
            <a:endParaRPr lang="en-US" sz="2400" i="1" dirty="0">
              <a:solidFill>
                <a:srgbClr val="0000FF"/>
              </a:solidFill>
              <a:latin typeface="Minion Pro"/>
              <a:cs typeface="Minion Pro"/>
            </a:endParaRPr>
          </a:p>
        </p:txBody>
      </p:sp>
      <p:grpSp>
        <p:nvGrpSpPr>
          <p:cNvPr id="26" name="Group 25"/>
          <p:cNvGrpSpPr/>
          <p:nvPr/>
        </p:nvGrpSpPr>
        <p:grpSpPr>
          <a:xfrm>
            <a:off x="1727708" y="2229016"/>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2229016"/>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165443"/>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2752043"/>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2711726"/>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35650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3786606"/>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3360503"/>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355928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2709710"/>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4353130"/>
            <a:ext cx="7674827" cy="303593"/>
          </a:xfrm>
          <a:prstGeom prst="rect">
            <a:avLst/>
          </a:prstGeom>
        </p:spPr>
      </p:pic>
      <p:sp>
        <p:nvSpPr>
          <p:cNvPr id="5" name="Notched Right Arrow 4"/>
          <p:cNvSpPr/>
          <p:nvPr/>
        </p:nvSpPr>
        <p:spPr>
          <a:xfrm rot="5400000">
            <a:off x="4261583" y="4895908"/>
            <a:ext cx="620834" cy="31180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extBox 5"/>
          <p:cNvSpPr txBox="1"/>
          <p:nvPr/>
        </p:nvSpPr>
        <p:spPr>
          <a:xfrm>
            <a:off x="4727900" y="4741391"/>
            <a:ext cx="786243" cy="461665"/>
          </a:xfrm>
          <a:prstGeom prst="rect">
            <a:avLst/>
          </a:prstGeom>
          <a:noFill/>
        </p:spPr>
        <p:txBody>
          <a:bodyPr wrap="none" rtlCol="0">
            <a:spAutoFit/>
          </a:bodyPr>
          <a:lstStyle/>
          <a:p>
            <a:r>
              <a:rPr lang="en-US" sz="2400" dirty="0" smtClean="0"/>
              <a:t>a = d</a:t>
            </a:r>
            <a:endParaRPr lang="en-US" sz="2400" dirty="0"/>
          </a:p>
        </p:txBody>
      </p:sp>
      <p:pic>
        <p:nvPicPr>
          <p:cNvPr id="7" name="Picture 6"/>
          <p:cNvPicPr>
            <a:picLocks noChangeAspect="1"/>
          </p:cNvPicPr>
          <p:nvPr/>
        </p:nvPicPr>
        <p:blipFill>
          <a:blip r:embed="rId4"/>
          <a:stretch>
            <a:fillRect/>
          </a:stretch>
        </p:blipFill>
        <p:spPr>
          <a:xfrm>
            <a:off x="863600" y="5493458"/>
            <a:ext cx="7416800" cy="317500"/>
          </a:xfrm>
          <a:prstGeom prst="rect">
            <a:avLst/>
          </a:prstGeom>
        </p:spPr>
      </p:pic>
      <p:sp>
        <p:nvSpPr>
          <p:cNvPr id="8" name="TextBox 7"/>
          <p:cNvSpPr txBox="1"/>
          <p:nvPr/>
        </p:nvSpPr>
        <p:spPr>
          <a:xfrm>
            <a:off x="4886530" y="5907500"/>
            <a:ext cx="1622597" cy="461665"/>
          </a:xfrm>
          <a:prstGeom prst="rect">
            <a:avLst/>
          </a:prstGeom>
          <a:noFill/>
        </p:spPr>
        <p:txBody>
          <a:bodyPr wrap="none" rtlCol="0">
            <a:spAutoFit/>
          </a:bodyPr>
          <a:lstStyle/>
          <a:p>
            <a:r>
              <a:rPr lang="en-US" sz="2400" dirty="0" smtClean="0">
                <a:latin typeface="Minion Pro"/>
                <a:cs typeface="Minion Pro"/>
              </a:rPr>
              <a:t>(Atomicity)</a:t>
            </a:r>
            <a:endParaRPr lang="en-US" sz="2400" dirty="0">
              <a:latin typeface="Minion Pro"/>
              <a:cs typeface="Minion Pro"/>
            </a:endParaRPr>
          </a:p>
        </p:txBody>
      </p:sp>
      <p:sp>
        <p:nvSpPr>
          <p:cNvPr id="45" name="TextBox 44"/>
          <p:cNvSpPr txBox="1"/>
          <p:nvPr/>
        </p:nvSpPr>
        <p:spPr>
          <a:xfrm>
            <a:off x="3479651" y="5928897"/>
            <a:ext cx="569387" cy="461665"/>
          </a:xfrm>
          <a:prstGeom prst="rect">
            <a:avLst/>
          </a:prstGeom>
          <a:noFill/>
        </p:spPr>
        <p:txBody>
          <a:bodyPr wrap="none" rtlCol="0">
            <a:spAutoFit/>
          </a:bodyPr>
          <a:lstStyle/>
          <a:p>
            <a:r>
              <a:rPr lang="en-US" sz="2400" dirty="0" smtClean="0">
                <a:latin typeface="Minion Pro"/>
                <a:cs typeface="Minion Pro"/>
              </a:rPr>
              <a:t>RR</a:t>
            </a:r>
            <a:endParaRPr lang="en-US" sz="2400" dirty="0">
              <a:latin typeface="Minion Pro"/>
              <a:cs typeface="Minion Pro"/>
            </a:endParaRPr>
          </a:p>
        </p:txBody>
      </p:sp>
      <p:sp>
        <p:nvSpPr>
          <p:cNvPr id="46" name="TextBox 45"/>
          <p:cNvSpPr txBox="1"/>
          <p:nvPr/>
        </p:nvSpPr>
        <p:spPr>
          <a:xfrm>
            <a:off x="427436" y="4229217"/>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pic>
        <p:nvPicPr>
          <p:cNvPr id="47" name="Picture 46"/>
          <p:cNvPicPr>
            <a:picLocks noChangeAspect="1"/>
          </p:cNvPicPr>
          <p:nvPr/>
        </p:nvPicPr>
        <p:blipFill>
          <a:blip r:embed="rId5"/>
          <a:stretch>
            <a:fillRect/>
          </a:stretch>
        </p:blipFill>
        <p:spPr>
          <a:xfrm>
            <a:off x="4140230" y="6064823"/>
            <a:ext cx="698500" cy="254000"/>
          </a:xfrm>
          <a:prstGeom prst="rect">
            <a:avLst/>
          </a:prstGeom>
        </p:spPr>
      </p:pic>
    </p:spTree>
    <p:extLst>
      <p:ext uri="{BB962C8B-B14F-4D97-AF65-F5344CB8AC3E}">
        <p14:creationId xmlns:p14="http://schemas.microsoft.com/office/powerpoint/2010/main" val="2746215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5" grpId="0" animBg="1"/>
      <p:bldP spid="6" grpId="0"/>
      <p:bldP spid="8" grpId="0"/>
      <p:bldP spid="45"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0623832"/>
              </p:ext>
            </p:extLst>
          </p:nvPr>
        </p:nvGraphicFramePr>
        <p:xfrm>
          <a:off x="6407987" y="231300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858772649"/>
              </p:ext>
            </p:extLst>
          </p:nvPr>
        </p:nvGraphicFramePr>
        <p:xfrm>
          <a:off x="3402475" y="106901"/>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942271"/>
              </p:ext>
            </p:extLst>
          </p:nvPr>
        </p:nvGraphicFramePr>
        <p:xfrm>
          <a:off x="285707" y="197772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88814248"/>
              </p:ext>
            </p:extLst>
          </p:nvPr>
        </p:nvGraphicFramePr>
        <p:xfrm>
          <a:off x="1858777" y="3636410"/>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spTree>
    <p:custDataLst>
      <p:tags r:id="rId1"/>
    </p:custDataLst>
    <p:extLst>
      <p:ext uri="{BB962C8B-B14F-4D97-AF65-F5344CB8AC3E}">
        <p14:creationId xmlns:p14="http://schemas.microsoft.com/office/powerpoint/2010/main" val="691708726"/>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45.7|19.1|17.9"/>
</p:tagLst>
</file>

<file path=ppt/tags/tag17.xml><?xml version="1.0" encoding="utf-8"?>
<p:tagLst xmlns:a="http://schemas.openxmlformats.org/drawingml/2006/main" xmlns:r="http://schemas.openxmlformats.org/officeDocument/2006/relationships" xmlns:p="http://schemas.openxmlformats.org/presentationml/2006/main">
  <p:tag name="TIMING" val="|1.9|12.9|9.6"/>
</p:tagLst>
</file>

<file path=ppt/tags/tag18.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19.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12757</TotalTime>
  <Words>9228</Words>
  <Application>Microsoft Macintosh PowerPoint</Application>
  <PresentationFormat>On-screen Show (4:3)</PresentationFormat>
  <Paragraphs>866</Paragraphs>
  <Slides>49</Slides>
  <Notes>44</Notes>
  <HiddenSlides>2</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Capturing Store Consistency Levels</vt:lpstr>
      <vt:lpstr>Classification Scheme</vt:lpstr>
      <vt:lpstr>Classification Scheme (2)</vt:lpstr>
      <vt:lpstr>PowerPoint Presentation</vt:lpstr>
      <vt:lpstr>PowerPoint Presentation</vt:lpstr>
      <vt:lpstr>PowerPoint Presentation</vt:lpstr>
      <vt:lpstr>PowerPoint Presentation</vt:lpstr>
      <vt:lpstr>PowerPoint Presentation</vt:lpstr>
      <vt:lpstr>Conclusion</vt:lpstr>
      <vt:lpstr>Thank you!</vt:lpstr>
      <vt:lpstr>PowerPoint Presentation</vt:lpstr>
      <vt:lpstr>PowerPoint Presentation</vt:lpstr>
      <vt:lpstr>PowerPoint Presentation</vt:lpstr>
      <vt:lpstr>PowerPoint Presentation</vt:lpstr>
      <vt:lpstr>Monotonic Reads</vt:lpstr>
      <vt:lpstr>Read Committed (Atomicity)</vt:lpstr>
      <vt:lpstr>Repeatable Read</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527</cp:revision>
  <cp:lastPrinted>2015-06-10T14:00:36Z</cp:lastPrinted>
  <dcterms:created xsi:type="dcterms:W3CDTF">2015-06-07T19:42:17Z</dcterms:created>
  <dcterms:modified xsi:type="dcterms:W3CDTF">2015-10-12T15:31:39Z</dcterms:modified>
</cp:coreProperties>
</file>